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Amatic SC"/>
      <p:regular r:id="rId27"/>
      <p:bold r:id="rId28"/>
    </p:embeddedFont>
    <p:embeddedFont>
      <p:font typeface="Source Code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SourceCode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ncbi.nlm.nih.gov/pmc/articles/PMC2952289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Besides clustering people can group windows by themselves: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Group -&gt; a list of vectors of row numbers or a factor. The rows will be reordered to match their grouping.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1800"/>
              <a:t>Get scores that correspond to k-mer or PWM matrix occurrence for bases in each window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Usefull for analysing ChIP-seq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00"/>
              <a:t>For more information about genomation,</a:t>
            </a:r>
          </a:p>
          <a:p>
            <a:pPr lvl="0">
              <a:spcBef>
                <a:spcPts val="0"/>
              </a:spcBef>
              <a:buNone/>
            </a:pPr>
            <a:r>
              <a:rPr lang="en" sz="1300"/>
              <a:t>Description of its function and more usage examples</a:t>
            </a:r>
          </a:p>
          <a:p>
            <a:pPr lvl="0">
              <a:spcBef>
                <a:spcPts val="0"/>
              </a:spcBef>
              <a:buNone/>
            </a:pPr>
            <a:r>
              <a:rPr lang="en" sz="1300"/>
              <a:t>You can find them first of all on bioconductor genomation website, github website</a:t>
            </a:r>
          </a:p>
          <a:p>
            <a:pPr lvl="0">
              <a:spcBef>
                <a:spcPts val="0"/>
              </a:spcBef>
              <a:buNone/>
            </a:pPr>
            <a:r>
              <a:rPr lang="en" sz="1300"/>
              <a:t>If you have any question or you found a bug or have idea how we could improve this package feel free to write on our google groups forum on on github </a:t>
            </a:r>
          </a:p>
          <a:p>
            <a:pPr lvl="0">
              <a:spcBef>
                <a:spcPts val="0"/>
              </a:spcBef>
              <a:buNone/>
            </a:pPr>
            <a:r>
              <a:rPr lang="en" sz="1300"/>
              <a:t>Or to me directly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Thanks for your attention. Feel free to ask me question now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Or later just drop me an email if you have any questions related to genomation, R or programming.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package was created by Altuna and Vedran Franke right now his postdoc in 2011, in BioC since 1.5 years and published in 2014.</a:t>
            </a:r>
          </a:p>
          <a:p>
            <a:pPr lvl="0">
              <a:spcBef>
                <a:spcPts val="0"/>
              </a:spcBef>
              <a:buNone/>
            </a:pPr>
            <a:r>
              <a:rPr lang="en" sz="8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Bioconductor provides tools for the analysis and comprehension of high-throughput genomic data. Bioconductor uses the R statistical programming language, and is open source and open development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Before I started my PhD in Altuna’s lab I did half year internship in his lab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And during this time my task was to maintain this package and add some new functionalities.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Why genomation could be usefull for you? 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It might help you with analysing HT-data such as DNAse-seq or FAIRE-seq so </a:t>
            </a:r>
            <a:r>
              <a:rPr lang="en"/>
              <a:t>techniques for mapping active gene regulatory elements across the genome,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ChIP-seq to analyse protein binding sites or histone modifications, if you would like to analyse DNA methylation using WGBS or RRBS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As well as data from RNA-seq or CLIP-seq.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RRBS Reduced representation bisulfite sequencing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FAIRE-Seq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(Formaldehyde-Assisted Isolation of Regulatory Elements)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Genomic interval summaries are widely used </a:t>
            </a:r>
          </a:p>
          <a:p>
            <a:pPr lvl="0">
              <a:spcBef>
                <a:spcPts val="0"/>
              </a:spcBef>
              <a:buNone/>
            </a:pPr>
            <a:r>
              <a:rPr lang="en" sz="105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Summaries of genomic intervals are one of the useful ways to communicate high-dimensional data </a:t>
            </a:r>
          </a:p>
          <a:p>
            <a:pPr lvl="0">
              <a:spcBef>
                <a:spcPts val="0"/>
              </a:spcBef>
              <a:buNone/>
            </a:pPr>
            <a:r>
              <a:rPr lang="en" sz="105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Regions of interest are picked and distribution of genomic intervals are summarized on those regions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Genomation has a lot features super usefull for every day work in R and with genomic data. I can see on myself. The last year I’ve been quite intensively working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with analysing ChIP-seq data and honestly it has handy and helpfull tools not only to visualize stuff but also just to read various file format.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 genomation has functions that allow you to read your data: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from BAM files (so files that contain information about aligned reads into genome)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From Bigwig files (that have info about coverage of your reads)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Bed gff and txt files with coordinates of your peaks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Or granges objects that also contain info about coordinates of e.g. peaks but this object is derived from GenomicRanges package that I won’t talk about today.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So essentially when you have your experiment in these formats and you can   </a:t>
            </a:r>
          </a:p>
          <a:p>
            <a:pPr indent="-295275" lvl="0" marL="457200">
              <a:spcBef>
                <a:spcPts val="0"/>
              </a:spcBef>
              <a:buClr>
                <a:srgbClr val="3B3835"/>
              </a:buClr>
              <a:buSzPct val="95454"/>
              <a:buFont typeface="Roboto"/>
              <a:buChar char="-"/>
            </a:pPr>
            <a:r>
              <a:rPr lang="en" sz="105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Annotate your genomic intervals: e.g. see what % of your intervals overlap with exon/intron/promoters </a:t>
            </a:r>
          </a:p>
          <a:p>
            <a:pPr indent="-295275" lvl="0" marL="457200">
              <a:spcBef>
                <a:spcPts val="0"/>
              </a:spcBef>
              <a:buClr>
                <a:srgbClr val="3B3835"/>
              </a:buClr>
              <a:buSzPct val="95454"/>
              <a:buFont typeface="Roboto"/>
              <a:buChar char="-"/>
            </a:pPr>
            <a:r>
              <a:rPr lang="en" sz="105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Summary of genomic scores or read coverages over pre-deﬁned regions e.g. extract the conservation proﬁle over e.g. ChIP-seq binding sites or CpG islands (equi and nonequi-width regions) </a:t>
            </a:r>
          </a:p>
          <a:p>
            <a:pPr indent="-295275" lvl="0" marL="457200">
              <a:spcBef>
                <a:spcPts val="0"/>
              </a:spcBef>
              <a:buClr>
                <a:srgbClr val="3B3835"/>
              </a:buClr>
              <a:buSzPct val="95454"/>
              <a:buFont typeface="Roboto"/>
              <a:buChar char="-"/>
            </a:pPr>
            <a:r>
              <a:rPr lang="en" sz="105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Visualize genomic interval summaries as meta-region plots or heatmaps. </a:t>
            </a:r>
          </a:p>
          <a:p>
            <a:pPr indent="-295275" lvl="0" marL="457200" rtl="0">
              <a:spcBef>
                <a:spcPts val="0"/>
              </a:spcBef>
              <a:buClr>
                <a:srgbClr val="3B3835"/>
              </a:buClr>
              <a:buSzPct val="95454"/>
              <a:buFont typeface="Roboto"/>
              <a:buChar char="-"/>
            </a:pPr>
            <a:r>
              <a:rPr lang="en" sz="105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Work with multiple ﬁle formats e.g. BAM, BED, bigWig, GFF and generic tabular text ﬁles containing chromosome location information. </a:t>
            </a:r>
          </a:p>
          <a:p>
            <a:pPr indent="-295275" lvl="0" marL="457200">
              <a:spcBef>
                <a:spcPts val="0"/>
              </a:spcBef>
              <a:buClr>
                <a:srgbClr val="3B3835"/>
              </a:buClr>
              <a:buSzPct val="95454"/>
              <a:buFont typeface="Roboto"/>
              <a:buChar char="-"/>
            </a:pPr>
            <a:r>
              <a:rPr lang="en" sz="105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do all these in R :)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So actually to sum up you can use these genomation functions to any HT that were you’d like to see its enrichment over some specificied by you genomic regions.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first, how to install it. You can do it via bioconductor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Or directly from our github repository. Github repository has always the latest version of it, because first we push our changes there and then to bioconductor.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 dont know how much experience you have with maintaning R package in bioconductor but recently bioconductor stopped supporting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Git-SVN bridge (since bioconductor is stored in svn) and now</a:t>
            </a:r>
            <a:r>
              <a:rPr lang="en"/>
              <a:t> they encourage to their so called git mirrors, if someone of you have some experience with it I would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Love to talk about it how to push changes to bioconductor in the most lets say elegant way.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5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genomationData is here on this slides for me needed for exampesBioC R package</a:t>
            </a:r>
          </a:p>
          <a:p>
            <a:pPr lvl="0">
              <a:spcBef>
                <a:spcPts val="0"/>
              </a:spcBef>
              <a:buNone/>
            </a:pPr>
            <a:r>
              <a:rPr lang="en" sz="105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Various ﬁle formats can be used in genomation. You can read in annotation or your genomic intervals of interest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3B3835"/>
              </a:solidFill>
              <a:highlight>
                <a:srgbClr val="EEEEEE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5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readBed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50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Hesc = </a:t>
            </a:r>
            <a:r>
              <a:rPr lang="en" sz="1350">
                <a:solidFill>
                  <a:srgbClr val="660099"/>
                </a:solidFill>
                <a:highlight>
                  <a:srgbClr val="FFFFFF"/>
                </a:highlight>
                <a:hlinkClick r:id="rId2"/>
              </a:rPr>
              <a:t>Human Embryonic Stem Cell Lines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3B3835"/>
              </a:solidFill>
              <a:highlight>
                <a:srgbClr val="EEEEE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The Reference Sequence (</a:t>
            </a:r>
            <a:r>
              <a:rPr b="1" lang="en">
                <a:solidFill>
                  <a:srgbClr val="6A6A6A"/>
                </a:solidFill>
                <a:highlight>
                  <a:srgbClr val="FFFFFF"/>
                </a:highlight>
              </a:rPr>
              <a:t>RefSeq</a:t>
            </a: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) database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chemeClr val="dk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chromHMM annotations from ENCODE = ChromHMM is based on a multivariate Hidden Markov Model that explicitly models the presence or absence of each chromatin mark. The resulting model can then be used to systematically annotate a genome in one or more cell types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# Read transcripts from the refseq bed file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# within 4 kb distance from the longest transcript of each gene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-&gt; </a:t>
            </a:r>
            <a:r>
              <a:rPr lang="en"/>
              <a:t>Function for reading exon intron and promoter structure from a given bed file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Up.flank  ---&gt;  up-stream from TSS to detect promoter boundaries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Precedence ----&gt;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000"/>
              <a:t>TRUE|FALSE. If TRUE there will be a hierachy of annotation features when calculating numbers (with promoter&gt;exon&gt;intron precedence)That means if a feature overlaps with a promoter it will be counted as promoter overlapping only, or if it is overlapping with a an exon but not a promoter, #' it will be counted as exon overlapping only whether or not it overlaps with an intron.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ScoreMatrix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ScoreMatrixBin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BAM- &gt; single and paired-end BAM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Visualizating ScoreMatrix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311700" y="34832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Genomation     </a:t>
            </a: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311700" y="23301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toolkit to summarize, annotate and visualize genomic intervals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FFFFFF"/>
                </a:highlight>
              </a:rPr>
              <a:t>*Presented by Katarzyna Wreczycka  </a:t>
            </a:r>
            <a:r>
              <a:rPr lang="en" sz="10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3B3835"/>
              </a:solidFill>
              <a:highlight>
                <a:srgbClr val="EEEEE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869" y="3770425"/>
            <a:ext cx="5663156" cy="13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Scale heatmaps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0233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Scale each ScoreMatrix in the ScoreMatrixList object by rows and/or columns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26117" r="0" t="0"/>
          <a:stretch/>
        </p:blipFill>
        <p:spPr>
          <a:xfrm>
            <a:off x="5132350" y="1914875"/>
            <a:ext cx="3575200" cy="3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 b="12145" l="0" r="8483" t="17973"/>
          <a:stretch/>
        </p:blipFill>
        <p:spPr>
          <a:xfrm>
            <a:off x="650700" y="2971725"/>
            <a:ext cx="3619075" cy="205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5">
            <a:alphaModFix/>
          </a:blip>
          <a:srcRect b="57368" l="6288" r="57341" t="39992"/>
          <a:stretch/>
        </p:blipFill>
        <p:spPr>
          <a:xfrm>
            <a:off x="5381837" y="1573599"/>
            <a:ext cx="3325723" cy="1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5">
            <a:alphaModFix/>
          </a:blip>
          <a:srcRect b="54593" l="6289" r="62355" t="42767"/>
          <a:stretch/>
        </p:blipFill>
        <p:spPr>
          <a:xfrm>
            <a:off x="1117612" y="2695802"/>
            <a:ext cx="2867102" cy="1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6">
            <a:alphaModFix/>
          </a:blip>
          <a:srcRect b="29685" l="5425" r="44338" t="57775"/>
          <a:stretch/>
        </p:blipFill>
        <p:spPr>
          <a:xfrm>
            <a:off x="538799" y="1937625"/>
            <a:ext cx="4593552" cy="6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Cluster heatmaps 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228675"/>
            <a:ext cx="2518200" cy="5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K-means with k=2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40481" l="6282" r="45684" t="52289"/>
          <a:stretch/>
        </p:blipFill>
        <p:spPr>
          <a:xfrm>
            <a:off x="105200" y="1832525"/>
            <a:ext cx="4392048" cy="3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28384" l="6282" r="45684" t="65591"/>
          <a:stretch/>
        </p:blipFill>
        <p:spPr>
          <a:xfrm>
            <a:off x="4647000" y="1790862"/>
            <a:ext cx="4392048" cy="30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4647000" y="611650"/>
            <a:ext cx="41853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Hierarchical clustering with Ward's method for agglomeration into 2 cluster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4">
            <a:alphaModFix/>
          </a:blip>
          <a:srcRect b="0" l="22540" r="0" t="0"/>
          <a:stretch/>
        </p:blipFill>
        <p:spPr>
          <a:xfrm>
            <a:off x="483825" y="2297000"/>
            <a:ext cx="3171200" cy="278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5">
            <a:alphaModFix/>
          </a:blip>
          <a:srcRect b="0" l="22444" r="0" t="0"/>
          <a:stretch/>
        </p:blipFill>
        <p:spPr>
          <a:xfrm>
            <a:off x="5154050" y="2267725"/>
            <a:ext cx="3171199" cy="284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Cluster heatmaps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093850"/>
            <a:ext cx="88323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Define which matrices are used for clustering</a:t>
            </a: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19268" l="5838" r="31922" t="77502"/>
          <a:stretch/>
        </p:blipFill>
        <p:spPr>
          <a:xfrm>
            <a:off x="374825" y="1579050"/>
            <a:ext cx="5690899" cy="1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23147" r="0" t="0"/>
          <a:stretch/>
        </p:blipFill>
        <p:spPr>
          <a:xfrm>
            <a:off x="2137737" y="1894849"/>
            <a:ext cx="4274925" cy="31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281700" y="1475225"/>
            <a:ext cx="114600" cy="45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meta-plots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368150" y="2450900"/>
            <a:ext cx="30000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centralTend: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median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54707" l="6862" r="44709" t="31386"/>
          <a:stretch/>
        </p:blipFill>
        <p:spPr>
          <a:xfrm>
            <a:off x="311700" y="1414750"/>
            <a:ext cx="4428249" cy="71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b="0" l="0" r="8441" t="19749"/>
          <a:stretch/>
        </p:blipFill>
        <p:spPr>
          <a:xfrm>
            <a:off x="4404050" y="1493375"/>
            <a:ext cx="4428250" cy="355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Smooth meta-plots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35893" l="6862" r="44709" t="46110"/>
          <a:stretch/>
        </p:blipFill>
        <p:spPr>
          <a:xfrm>
            <a:off x="311700" y="1413675"/>
            <a:ext cx="4428249" cy="92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949" y="1206150"/>
            <a:ext cx="3872400" cy="357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dispersion to meta-plots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2646125"/>
            <a:ext cx="3580200" cy="217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Dispersion:</a:t>
            </a:r>
          </a:p>
          <a:p>
            <a:pPr indent="-292100" lvl="0" marL="457200"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ct val="100000"/>
              <a:buFont typeface="Source Code Pro"/>
            </a:pPr>
            <a:r>
              <a:rPr lang="en" sz="1000">
                <a:solidFill>
                  <a:srgbClr val="000000"/>
                </a:solidFill>
              </a:rPr>
              <a:t>"se" shows standard error of the mean and 95 percent confidence interval for the mean</a:t>
            </a:r>
          </a:p>
          <a:p>
            <a:pPr indent="-292100" lvl="0" marL="457200"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ct val="100000"/>
              <a:buFont typeface="Source Code Pro"/>
            </a:pPr>
            <a:r>
              <a:rPr lang="en" sz="1000">
                <a:solidFill>
                  <a:srgbClr val="000000"/>
                </a:solidFill>
              </a:rPr>
              <a:t>"sd" shows standard deviation and 2*(standard deviation)</a:t>
            </a:r>
          </a:p>
          <a:p>
            <a:pPr indent="-292100" lvl="0" marL="457200"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ct val="100000"/>
              <a:buFont typeface="Source Code Pro"/>
            </a:pPr>
            <a:r>
              <a:rPr lang="en" sz="1000">
                <a:solidFill>
                  <a:srgbClr val="000000"/>
                </a:solidFill>
              </a:rPr>
              <a:t>"IQR" shows 1st and 3rd quartile and confidence interval around the median based on the median +/- 1.57 * IQR/sqrt(n) (notches)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15034" l="6862" r="44709" t="64924"/>
          <a:stretch/>
        </p:blipFill>
        <p:spPr>
          <a:xfrm>
            <a:off x="311700" y="1262150"/>
            <a:ext cx="4428249" cy="10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425" y="1093849"/>
            <a:ext cx="4040349" cy="37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motif enrichment over genomic intervals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093850"/>
            <a:ext cx="5484000" cy="53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 scores of k-mers or PWM matrix over windows</a:t>
            </a: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12986" l="6116" r="32473" t="63069"/>
          <a:stretch/>
        </p:blipFill>
        <p:spPr>
          <a:xfrm>
            <a:off x="411775" y="1975400"/>
            <a:ext cx="5615299" cy="13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6091" l="15184" r="17746" t="6891"/>
          <a:stretch/>
        </p:blipFill>
        <p:spPr>
          <a:xfrm>
            <a:off x="5951225" y="1006700"/>
            <a:ext cx="2881075" cy="40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5">
            <a:alphaModFix/>
          </a:blip>
          <a:srcRect b="3437" l="0" r="25650" t="0"/>
          <a:stretch/>
        </p:blipFill>
        <p:spPr>
          <a:xfrm>
            <a:off x="3758700" y="3166150"/>
            <a:ext cx="1910299" cy="18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311700" y="3770500"/>
            <a:ext cx="38613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Usefull for ChIP-seq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 more info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-360" r="22039" t="4807"/>
          <a:stretch/>
        </p:blipFill>
        <p:spPr>
          <a:xfrm>
            <a:off x="4657600" y="3226800"/>
            <a:ext cx="3739627" cy="183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b="12001" l="3644" r="5247" t="5510"/>
          <a:stretch/>
        </p:blipFill>
        <p:spPr>
          <a:xfrm>
            <a:off x="4260700" y="671999"/>
            <a:ext cx="3323356" cy="183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5">
            <a:alphaModFix/>
          </a:blip>
          <a:srcRect b="0" l="4919" r="36236" t="5508"/>
          <a:stretch/>
        </p:blipFill>
        <p:spPr>
          <a:xfrm>
            <a:off x="228700" y="1793150"/>
            <a:ext cx="3093772" cy="22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104850" y="1473575"/>
            <a:ext cx="2886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bioconductor.org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3818575" y="226125"/>
            <a:ext cx="5318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github.com/BIMSBbioinfo/genomation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818575" y="2577725"/>
            <a:ext cx="52755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zvfak.blogspot.de (Altuna’s blog)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104850" y="4440350"/>
            <a:ext cx="4102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groups.google.com/forum/#!forum/genomation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1310825" y="19210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Thank you for your attention!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038925" y="3164050"/>
            <a:ext cx="4542600" cy="19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katarzyna.wreczycka@mdc-berlin.de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25" y="368025"/>
            <a:ext cx="4321825" cy="12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573" y="2413623"/>
            <a:ext cx="7952424" cy="862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0" y="3577750"/>
            <a:ext cx="93237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*Created by Altuna Akalin and Vedran Franke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3230" l="19731" r="11107" t="12424"/>
          <a:stretch/>
        </p:blipFill>
        <p:spPr>
          <a:xfrm>
            <a:off x="1243575" y="808500"/>
            <a:ext cx="7047950" cy="412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4446800" y="4610225"/>
            <a:ext cx="4954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(a</a:t>
            </a:r>
            <a:r>
              <a:rPr lang="en"/>
              <a:t>dapted from AG Diehl, Trends Genet. 2016)</a:t>
            </a:r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Applications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 of genomation features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2677" l="14158" r="13790" t="35060"/>
          <a:stretch/>
        </p:blipFill>
        <p:spPr>
          <a:xfrm>
            <a:off x="1217550" y="1202875"/>
            <a:ext cx="6588499" cy="32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3616800" y="4514500"/>
            <a:ext cx="5527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4629125" y="4581150"/>
            <a:ext cx="5527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(Altuna Akalin et al. Bioinformatics 2015)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Installation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228675"/>
            <a:ext cx="8520600" cy="146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Via Bioconductor: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From GitHub: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61250" l="4893" r="1183" t="23177"/>
          <a:stretch/>
        </p:blipFill>
        <p:spPr>
          <a:xfrm>
            <a:off x="198012" y="1560462"/>
            <a:ext cx="8587948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4">
            <a:alphaModFix/>
          </a:blip>
          <a:srcRect b="10360" l="5071" r="1014" t="49728"/>
          <a:stretch/>
        </p:blipFill>
        <p:spPr>
          <a:xfrm>
            <a:off x="198025" y="2650225"/>
            <a:ext cx="8587924" cy="205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import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8423" l="1452" r="50449" t="38764"/>
          <a:stretch/>
        </p:blipFill>
        <p:spPr>
          <a:xfrm>
            <a:off x="2734225" y="2272225"/>
            <a:ext cx="4398000" cy="271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b="37107" l="6233" r="29831" t="55922"/>
          <a:stretch/>
        </p:blipFill>
        <p:spPr>
          <a:xfrm>
            <a:off x="2734225" y="1653277"/>
            <a:ext cx="6409780" cy="39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49589" l="6233" r="41165" t="37550"/>
          <a:stretch/>
        </p:blipFill>
        <p:spPr>
          <a:xfrm>
            <a:off x="9255837" y="1384925"/>
            <a:ext cx="4809523" cy="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3707850" y="138400"/>
            <a:ext cx="5949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9255850" y="536900"/>
            <a:ext cx="31296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Needed for examples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23600" y="1153600"/>
            <a:ext cx="8673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Genomic intervals can be read from various file formats.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23600" y="1581625"/>
            <a:ext cx="30000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 read files: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readGeneric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readBed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readNarrowPeak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readBroadPeak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Annotate Genomic intervals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26251" l="29339" r="6990" t="5739"/>
          <a:stretch/>
        </p:blipFill>
        <p:spPr>
          <a:xfrm>
            <a:off x="885575" y="3089850"/>
            <a:ext cx="2270925" cy="191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27871" l="5949" r="56323" t="66385"/>
          <a:stretch/>
        </p:blipFill>
        <p:spPr>
          <a:xfrm>
            <a:off x="92949" y="2794449"/>
            <a:ext cx="3449673" cy="29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5">
            <a:alphaModFix/>
          </a:blip>
          <a:srcRect b="43245" l="6231" r="37629" t="43019"/>
          <a:stretch/>
        </p:blipFill>
        <p:spPr>
          <a:xfrm>
            <a:off x="92950" y="1590925"/>
            <a:ext cx="5133172" cy="70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6">
            <a:alphaModFix/>
          </a:blip>
          <a:srcRect b="40133" l="6174" r="58583" t="48019"/>
          <a:stretch/>
        </p:blipFill>
        <p:spPr>
          <a:xfrm>
            <a:off x="5609850" y="1315825"/>
            <a:ext cx="3222451" cy="60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0" y="1145500"/>
            <a:ext cx="4891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Annotate with gene structures..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609850" y="767950"/>
            <a:ext cx="3449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..or with any feature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7">
            <a:alphaModFix/>
          </a:blip>
          <a:srcRect b="8471" l="1126" r="54183" t="83715"/>
          <a:stretch/>
        </p:blipFill>
        <p:spPr>
          <a:xfrm>
            <a:off x="92950" y="2344998"/>
            <a:ext cx="4086748" cy="4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3500" y="1925200"/>
            <a:ext cx="3848949" cy="30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Summarize genomic intervals over target  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704175" y="2803775"/>
            <a:ext cx="30000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 summarize: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ScoreMatrix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ScoreMatrixBin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ScoreMatrixList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29518" l="6176" r="53611" t="52329"/>
          <a:stretch/>
        </p:blipFill>
        <p:spPr>
          <a:xfrm>
            <a:off x="4358575" y="1704200"/>
            <a:ext cx="3676876" cy="93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b="9157" l="981" r="72927" t="63151"/>
          <a:stretch/>
        </p:blipFill>
        <p:spPr>
          <a:xfrm>
            <a:off x="4358575" y="2917725"/>
            <a:ext cx="2385849" cy="142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704175" y="1484037"/>
            <a:ext cx="30000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Target: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GRanges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BAM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-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BigWig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Visualize summary matrices as heatmaps and meta-regions plots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13419" r="0" t="0"/>
          <a:stretch/>
        </p:blipFill>
        <p:spPr>
          <a:xfrm>
            <a:off x="5033328" y="1888149"/>
            <a:ext cx="3654395" cy="31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12655" l="0" r="0" t="14738"/>
          <a:stretch/>
        </p:blipFill>
        <p:spPr>
          <a:xfrm>
            <a:off x="542325" y="2741125"/>
            <a:ext cx="3888525" cy="22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5">
            <a:alphaModFix/>
          </a:blip>
          <a:srcRect b="16264" l="5951" r="62309" t="77308"/>
          <a:stretch/>
        </p:blipFill>
        <p:spPr>
          <a:xfrm>
            <a:off x="1175362" y="2406487"/>
            <a:ext cx="2902248" cy="3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5">
            <a:alphaModFix/>
          </a:blip>
          <a:srcRect b="22180" l="5951" r="62309" t="72690"/>
          <a:stretch/>
        </p:blipFill>
        <p:spPr>
          <a:xfrm>
            <a:off x="5409387" y="1359092"/>
            <a:ext cx="2902248" cy="2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